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2" r:id="rId2"/>
    <p:sldMasterId id="2147483650" r:id="rId3"/>
    <p:sldMasterId id="2147483693" r:id="rId4"/>
    <p:sldMasterId id="2147483687" r:id="rId5"/>
    <p:sldMasterId id="2147483678" r:id="rId6"/>
    <p:sldMasterId id="2147483705" r:id="rId7"/>
  </p:sldMasterIdLst>
  <p:sldIdLst>
    <p:sldId id="264" r:id="rId8"/>
    <p:sldId id="267" r:id="rId9"/>
    <p:sldId id="266" r:id="rId10"/>
    <p:sldId id="270" r:id="rId11"/>
    <p:sldId id="265" r:id="rId12"/>
    <p:sldId id="269" r:id="rId13"/>
    <p:sldId id="272" r:id="rId14"/>
    <p:sldId id="271" r:id="rId15"/>
    <p:sldId id="273" r:id="rId16"/>
    <p:sldId id="274" r:id="rId17"/>
    <p:sldId id="275" r:id="rId18"/>
    <p:sldId id="261" r:id="rId19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D"/>
    <a:srgbClr val="007EA5"/>
    <a:srgbClr val="C7CBE4"/>
    <a:srgbClr val="8194DD"/>
    <a:srgbClr val="C4E9F5"/>
    <a:srgbClr val="96D7EC"/>
    <a:srgbClr val="DCECF5"/>
    <a:srgbClr val="C0C4DB"/>
    <a:srgbClr val="D9EAF2"/>
    <a:srgbClr val="7C7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8"/>
    <p:restoredTop sz="94643"/>
  </p:normalViewPr>
  <p:slideViewPr>
    <p:cSldViewPr snapToGrid="0" snapToObjects="1">
      <p:cViewPr varScale="1">
        <p:scale>
          <a:sx n="72" d="100"/>
          <a:sy n="72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63" y="1913732"/>
            <a:ext cx="569028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44CF0EA-0194-9E41-84A0-AA6B48360768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586054-9847-514C-9791-3D3FDB7A8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9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8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24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83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83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1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17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7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54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0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9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63" y="588170"/>
            <a:ext cx="5690287" cy="12374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8559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3219" y="1825625"/>
            <a:ext cx="283433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2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31156F-9FA8-254D-83E2-8D8BEAD3DCE1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0DB9BE-0B83-A242-B99D-B1D67BBF9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10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7" y="529392"/>
            <a:ext cx="8301789" cy="745958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137" y="1275350"/>
            <a:ext cx="8301789" cy="398245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522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206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9075"/>
            <a:ext cx="7886700" cy="1082842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91918"/>
            <a:ext cx="7886700" cy="459773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26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60655D-0ACE-284D-B65F-7BB3C37C8828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4CFFB8-20C7-8244-8300-78398EE6EC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58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60655D-0ACE-284D-B65F-7BB3C37C8828}" type="datetimeFigureOut">
              <a:rPr lang="en-US" smtClean="0"/>
              <a:t>3/22/2018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4CFFB8-20C7-8244-8300-78398EE6EC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2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463" y="115888"/>
            <a:ext cx="6858000" cy="731838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1463" y="847726"/>
            <a:ext cx="6858000" cy="42296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594" y="244811"/>
            <a:ext cx="6316755" cy="838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429" y="1082843"/>
            <a:ext cx="6316756" cy="5128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777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594" y="365126"/>
            <a:ext cx="671680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8594" y="1825625"/>
            <a:ext cx="31614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590" y="1825625"/>
            <a:ext cx="335681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44" y="355601"/>
            <a:ext cx="685618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7345" y="2727913"/>
            <a:ext cx="3350795" cy="3961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07345" y="1780048"/>
            <a:ext cx="335079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14737" y="2727913"/>
            <a:ext cx="3348790" cy="2705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4738" y="1792582"/>
            <a:ext cx="335079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43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5672105" cy="11049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9841" y="1562101"/>
            <a:ext cx="5672105" cy="325703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19135"/>
            <a:ext cx="5672105" cy="14333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738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30" y="187325"/>
            <a:ext cx="3580491" cy="1600200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4921" y="187326"/>
            <a:ext cx="33008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430" y="1787525"/>
            <a:ext cx="3580491" cy="48539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275" y="4193628"/>
            <a:ext cx="3547241" cy="10641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22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2978" y="4054257"/>
            <a:ext cx="36595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806" y="218825"/>
            <a:ext cx="7181850" cy="1006474"/>
          </a:xfrm>
        </p:spPr>
        <p:txBody>
          <a:bodyPr anchor="b">
            <a:no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805" y="1532021"/>
            <a:ext cx="7724273" cy="426720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7EA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0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EA5"/>
                </a:solidFill>
              </a:defRPr>
            </a:lvl1pPr>
            <a:lvl2pPr>
              <a:defRPr>
                <a:solidFill>
                  <a:srgbClr val="007EA5"/>
                </a:solidFill>
              </a:defRPr>
            </a:lvl2pPr>
            <a:lvl3pPr>
              <a:defRPr>
                <a:solidFill>
                  <a:srgbClr val="007EA5"/>
                </a:solidFill>
              </a:defRPr>
            </a:lvl3pPr>
            <a:lvl4pPr>
              <a:defRPr>
                <a:solidFill>
                  <a:srgbClr val="007EA5"/>
                </a:solidFill>
              </a:defRPr>
            </a:lvl4pPr>
            <a:lvl5pPr>
              <a:defRPr>
                <a:solidFill>
                  <a:srgbClr val="007EA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523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0389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27803"/>
            <a:ext cx="3868340" cy="3684588"/>
          </a:xfrm>
        </p:spPr>
        <p:txBody>
          <a:bodyPr/>
          <a:lstStyle>
            <a:lvl1pPr>
              <a:defRPr>
                <a:solidFill>
                  <a:srgbClr val="7C7D80"/>
                </a:solidFill>
              </a:defRPr>
            </a:lvl1pPr>
            <a:lvl2pPr>
              <a:defRPr>
                <a:solidFill>
                  <a:srgbClr val="7C7D80"/>
                </a:solidFill>
              </a:defRPr>
            </a:lvl2pPr>
            <a:lvl3pPr>
              <a:defRPr>
                <a:solidFill>
                  <a:srgbClr val="7C7D80"/>
                </a:solidFill>
              </a:defRPr>
            </a:lvl3pPr>
            <a:lvl4pPr>
              <a:defRPr>
                <a:solidFill>
                  <a:srgbClr val="7C7D80"/>
                </a:solidFill>
              </a:defRPr>
            </a:lvl4pPr>
            <a:lvl5pPr>
              <a:defRPr>
                <a:solidFill>
                  <a:srgbClr val="7C7D8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0389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27803"/>
            <a:ext cx="3887391" cy="3684588"/>
          </a:xfrm>
        </p:spPr>
        <p:txBody>
          <a:bodyPr/>
          <a:lstStyle>
            <a:lvl1pPr>
              <a:defRPr>
                <a:solidFill>
                  <a:srgbClr val="7C7D80"/>
                </a:solidFill>
              </a:defRPr>
            </a:lvl1pPr>
            <a:lvl2pPr>
              <a:defRPr>
                <a:solidFill>
                  <a:srgbClr val="7C7D80"/>
                </a:solidFill>
              </a:defRPr>
            </a:lvl2pPr>
            <a:lvl3pPr>
              <a:defRPr>
                <a:solidFill>
                  <a:srgbClr val="7C7D80"/>
                </a:solidFill>
              </a:defRPr>
            </a:lvl3pPr>
            <a:lvl4pPr>
              <a:defRPr>
                <a:solidFill>
                  <a:srgbClr val="7C7D80"/>
                </a:solidFill>
              </a:defRPr>
            </a:lvl4pPr>
            <a:lvl5pPr>
              <a:defRPr>
                <a:solidFill>
                  <a:srgbClr val="7C7D8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0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" y="334964"/>
            <a:ext cx="4232910" cy="960437"/>
          </a:xfrm>
        </p:spPr>
        <p:txBody>
          <a:bodyPr anchor="ctr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" y="1651000"/>
            <a:ext cx="4232910" cy="44958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37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4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8" y="365126"/>
            <a:ext cx="443679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" y="1847850"/>
            <a:ext cx="435611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28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jpg"/><Relationship Id="rId12" Type="http://schemas.microsoft.com/office/2007/relationships/hdphoto" Target="../media/hdphoto3.wdp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26332" y="228849"/>
            <a:ext cx="8922783" cy="6321472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35000">
                <a:schemeClr val="accent4"/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44450">
            <a:solidFill>
              <a:schemeClr val="tx2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7263" y="588170"/>
            <a:ext cx="6617361" cy="781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263" y="1487148"/>
            <a:ext cx="7143750" cy="4777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7" y="743664"/>
            <a:ext cx="5067810" cy="6691477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8181112" y="228849"/>
            <a:ext cx="868004" cy="7872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 userDrawn="1"/>
        </p:nvSpPr>
        <p:spPr>
          <a:xfrm>
            <a:off x="6903722" y="743663"/>
            <a:ext cx="2099674" cy="169754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 userDrawn="1"/>
        </p:nvSpPr>
        <p:spPr>
          <a:xfrm>
            <a:off x="6949441" y="1941826"/>
            <a:ext cx="1231670" cy="12099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 userDrawn="1"/>
        </p:nvSpPr>
        <p:spPr>
          <a:xfrm>
            <a:off x="7811013" y="2277874"/>
            <a:ext cx="1128439" cy="9710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 userDrawn="1"/>
        </p:nvSpPr>
        <p:spPr>
          <a:xfrm>
            <a:off x="8195374" y="3151820"/>
            <a:ext cx="604788" cy="520418"/>
          </a:xfrm>
          <a:prstGeom prst="ellipse">
            <a:avLst/>
          </a:prstGeom>
          <a:solidFill>
            <a:srgbClr val="C7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06" y="5372101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7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50000"/>
            </a:schemeClr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/>
            </a:gs>
            <a:gs pos="35000">
              <a:schemeClr val="accent4"/>
            </a:gs>
            <a:gs pos="100000">
              <a:schemeClr val="accent6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616" y="176868"/>
            <a:ext cx="8280734" cy="1325563"/>
          </a:xfrm>
          <a:prstGeom prst="rect">
            <a:avLst/>
          </a:prstGeom>
          <a:effectLst>
            <a:outerShdw blurRad="50800" dist="76200" dir="2700000" algn="tl" rotWithShape="0">
              <a:schemeClr val="bg1">
                <a:lumMod val="25000"/>
                <a:alpha val="9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16" y="1531841"/>
            <a:ext cx="8280734" cy="4752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42" y="3522242"/>
            <a:ext cx="3208822" cy="3571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6" y="5600701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2">
              <a:lumMod val="75000"/>
            </a:schemeClr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tx2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0" y="0"/>
            <a:ext cx="455929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alphaModFix amt="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5" y="104503"/>
            <a:ext cx="4770965" cy="7499054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918" y="365126"/>
            <a:ext cx="44367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68" y="1847850"/>
            <a:ext cx="4417742" cy="47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51" y="141365"/>
            <a:ext cx="4631630" cy="925435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 flipV="1">
            <a:off x="1" y="0"/>
            <a:ext cx="412640" cy="1970202"/>
          </a:xfrm>
          <a:prstGeom prst="line">
            <a:avLst/>
          </a:prstGeom>
          <a:ln w="38100">
            <a:solidFill>
              <a:schemeClr val="accent6"/>
            </a:solidFill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0" y="0"/>
            <a:ext cx="731520" cy="1280160"/>
          </a:xfrm>
          <a:prstGeom prst="line">
            <a:avLst/>
          </a:prstGeom>
          <a:ln w="38100">
            <a:solidFill>
              <a:srgbClr val="C7CBE4"/>
            </a:solidFill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0" y="1"/>
            <a:ext cx="545265" cy="873693"/>
          </a:xfrm>
          <a:prstGeom prst="line">
            <a:avLst/>
          </a:prstGeom>
          <a:ln w="38100">
            <a:solidFill>
              <a:srgbClr val="D9EAF2"/>
            </a:solidFill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6" y="5600701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150" b="1" i="0" kern="1200">
          <a:solidFill>
            <a:schemeClr val="accent4"/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accent3">
              <a:lumMod val="20000"/>
              <a:lumOff val="80000"/>
            </a:schemeClr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accent3">
              <a:lumMod val="20000"/>
              <a:lumOff val="80000"/>
            </a:schemeClr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accent3">
              <a:lumMod val="20000"/>
              <a:lumOff val="80000"/>
            </a:schemeClr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3">
              <a:lumMod val="20000"/>
              <a:lumOff val="80000"/>
            </a:schemeClr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accent3">
              <a:lumMod val="20000"/>
              <a:lumOff val="80000"/>
            </a:schemeClr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415074"/>
            <a:ext cx="3931920" cy="563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52" y="5708333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07EA5"/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7EA5"/>
            </a:gs>
            <a:gs pos="44000">
              <a:srgbClr val="007EA5"/>
            </a:gs>
            <a:gs pos="93000">
              <a:srgbClr val="96D7EC"/>
            </a:gs>
            <a:gs pos="100000">
              <a:srgbClr val="C0C4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biLevel thresh="25000"/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4639377" cy="6207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6" y="5600701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8594" y="365126"/>
            <a:ext cx="6316755" cy="785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2382" y="1247987"/>
            <a:ext cx="6316756" cy="4963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7736" y="5732"/>
            <a:ext cx="1670858" cy="126047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68331" y="4376510"/>
            <a:ext cx="1523675" cy="2472992"/>
          </a:xfrm>
          <a:prstGeom prst="rect">
            <a:avLst/>
          </a:prstGeom>
          <a:pattFill prst="pct70">
            <a:fgClr>
              <a:srgbClr val="C0C4DB"/>
            </a:fgClr>
            <a:bgClr>
              <a:schemeClr val="bg1"/>
            </a:bgClr>
          </a:pattFill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2518" y="1247987"/>
            <a:ext cx="2186363" cy="936517"/>
          </a:xfrm>
          <a:prstGeom prst="rect">
            <a:avLst/>
          </a:prstGeom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2252" y="5545365"/>
            <a:ext cx="685799" cy="1304137"/>
          </a:xfrm>
          <a:prstGeom prst="rect">
            <a:avLst/>
          </a:prstGeom>
          <a:solidFill>
            <a:srgbClr val="C8B9AC"/>
          </a:solidFill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" y="5782067"/>
            <a:ext cx="509778" cy="8214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" y="1497114"/>
            <a:ext cx="2150957" cy="42977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252" y="5732"/>
            <a:ext cx="599797" cy="1247986"/>
          </a:xfrm>
          <a:prstGeom prst="rect">
            <a:avLst/>
          </a:prstGeom>
          <a:solidFill>
            <a:srgbClr val="8194DD"/>
          </a:solidFill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7222" y="4378346"/>
            <a:ext cx="690829" cy="1157708"/>
          </a:xfrm>
          <a:prstGeom prst="rect">
            <a:avLst/>
          </a:prstGeom>
          <a:solidFill>
            <a:srgbClr val="007EA5"/>
          </a:solidFill>
          <a:ln w="25400">
            <a:solidFill>
              <a:srgbClr val="FCFF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8" y="4993964"/>
            <a:ext cx="1365865" cy="117035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834466" y="5302926"/>
            <a:ext cx="9690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Providing</a:t>
            </a:r>
            <a:endParaRPr lang="en-US" sz="1100" baseline="0" dirty="0">
              <a:solidFill>
                <a:srgbClr val="FCFFFD"/>
              </a:solidFill>
              <a:latin typeface="Oxygen" charset="0"/>
              <a:ea typeface="Oxygen" charset="0"/>
              <a:cs typeface="Oxygen" charset="0"/>
            </a:endParaRPr>
          </a:p>
          <a:p>
            <a:pPr algn="r"/>
            <a:r>
              <a:rPr lang="en-US" sz="1100" baseline="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the care</a:t>
            </a:r>
          </a:p>
          <a:p>
            <a:pPr algn="r"/>
            <a:r>
              <a:rPr lang="en-US" sz="1100" baseline="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you need</a:t>
            </a:r>
            <a:endParaRPr lang="en-US" sz="1100" dirty="0">
              <a:solidFill>
                <a:srgbClr val="FCFFFD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1">
            <a:alphaModFix amt="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6" y="463371"/>
            <a:ext cx="5134750" cy="6779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" y="2223046"/>
            <a:ext cx="2145633" cy="2145633"/>
          </a:xfrm>
          <a:prstGeom prst="rect">
            <a:avLst/>
          </a:prstGeom>
          <a:ln w="25400">
            <a:solidFill>
              <a:srgbClr val="FCFFFD"/>
            </a:solidFill>
          </a:ln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6" y="5600701"/>
            <a:ext cx="2621042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Oxygen" charset="0"/>
          <a:ea typeface="Oxygen" charset="0"/>
          <a:cs typeface="Oxyge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6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436883" y="431800"/>
            <a:ext cx="1116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Providing</a:t>
            </a:r>
            <a:endParaRPr lang="en-US" sz="1650" baseline="0" dirty="0">
              <a:solidFill>
                <a:srgbClr val="FCFFFD"/>
              </a:solidFill>
              <a:latin typeface="Oxygen" charset="0"/>
              <a:ea typeface="Oxygen" charset="0"/>
              <a:cs typeface="Oxygen" charset="0"/>
            </a:endParaRPr>
          </a:p>
          <a:p>
            <a:pPr algn="r"/>
            <a:r>
              <a:rPr lang="en-US" sz="1650" baseline="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the care</a:t>
            </a:r>
          </a:p>
          <a:p>
            <a:pPr algn="r"/>
            <a:r>
              <a:rPr lang="en-US" sz="1650" baseline="0" dirty="0">
                <a:solidFill>
                  <a:srgbClr val="FCFFFD"/>
                </a:solidFill>
                <a:latin typeface="Oxygen" charset="0"/>
                <a:ea typeface="Oxygen" charset="0"/>
                <a:cs typeface="Oxygen" charset="0"/>
              </a:rPr>
              <a:t>you need</a:t>
            </a:r>
            <a:endParaRPr lang="en-US" sz="1650" dirty="0">
              <a:solidFill>
                <a:srgbClr val="FCFFFD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13" y="2377092"/>
            <a:ext cx="3727704" cy="1463040"/>
          </a:xfrm>
          <a:prstGeom prst="rect">
            <a:avLst/>
          </a:prstGeom>
        </p:spPr>
      </p:pic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259113" y="4211912"/>
            <a:ext cx="3727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865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1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6"/>
          </a:solidFill>
          <a:latin typeface="Oxygen" charset="0"/>
          <a:ea typeface="Oxygen" charset="0"/>
          <a:cs typeface="Oxyge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hyperlink" Target="http://wvsenioradvantage.com/" TargetMode="External"/><Relationship Id="rId4" Type="http://schemas.openxmlformats.org/officeDocument/2006/relationships/hyperlink" Target="mailto:customerservice@westvirginiasenioradvantag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hyperlink" Target="https://planprovportal.align-360.com/EZ-NET60WVSA/Login.aspx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hyperlink" Target="http://exchangeedi.com/quick-link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Billing Training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4"/>
    </mc:Choice>
    <mc:Fallback xmlns="">
      <p:transition spd="slow" advTm="65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63" y="978973"/>
            <a:ext cx="6617361" cy="781607"/>
          </a:xfrm>
        </p:spPr>
        <p:txBody>
          <a:bodyPr/>
          <a:lstStyle/>
          <a:p>
            <a:r>
              <a:rPr lang="en-US" dirty="0">
                <a:solidFill>
                  <a:srgbClr val="007EA5"/>
                </a:solidFill>
              </a:rPr>
              <a:t>Payment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63" y="1913732"/>
            <a:ext cx="6137983" cy="4351338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82C73"/>
                </a:solidFill>
              </a:rPr>
              <a:t>West Virginia Senior Advantage Advantage runs a bi-weekly payment cycle</a:t>
            </a:r>
          </a:p>
          <a:p>
            <a:pPr lvl="0"/>
            <a:endParaRPr lang="en-US" dirty="0">
              <a:solidFill>
                <a:srgbClr val="082C73"/>
              </a:solidFill>
            </a:endParaRPr>
          </a:p>
          <a:p>
            <a:pPr lvl="0"/>
            <a:r>
              <a:rPr lang="en-US" dirty="0">
                <a:solidFill>
                  <a:srgbClr val="082C73"/>
                </a:solidFill>
              </a:rPr>
              <a:t>835s, RAs and Payments will be sent within 30 days of claim received date per Medicare requirements for all claims paid or denied with explanation of status</a:t>
            </a:r>
          </a:p>
          <a:p>
            <a:pPr lvl="1"/>
            <a:r>
              <a:rPr lang="en-US" dirty="0">
                <a:solidFill>
                  <a:srgbClr val="082C73"/>
                </a:solidFill>
              </a:rPr>
              <a:t>*Interest will be paid if a clean claim received is not paid within 30 day time frame</a:t>
            </a:r>
          </a:p>
          <a:p>
            <a:pPr lvl="0"/>
            <a:endParaRPr lang="en-US" dirty="0">
              <a:solidFill>
                <a:srgbClr val="082C73"/>
              </a:solidFill>
            </a:endParaRPr>
          </a:p>
          <a:p>
            <a:pPr lvl="0"/>
            <a:r>
              <a:rPr lang="en-US" dirty="0">
                <a:solidFill>
                  <a:srgbClr val="082C73"/>
                </a:solidFill>
              </a:rPr>
              <a:t>Explanation of Benefits will be provided to all members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7"/>
    </mc:Choice>
    <mc:Fallback xmlns="">
      <p:transition spd="slow" advTm="4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CFFFD"/>
                </a:solidFill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418" y="1690689"/>
            <a:ext cx="4671796" cy="49387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CFFFD"/>
                </a:solidFill>
              </a:rPr>
              <a:t>UM Department can be reached at:</a:t>
            </a:r>
          </a:p>
          <a:p>
            <a:pPr lvl="1"/>
            <a:r>
              <a:rPr lang="en-US" dirty="0">
                <a:solidFill>
                  <a:srgbClr val="FCFFFD"/>
                </a:solidFill>
              </a:rPr>
              <a:t>Phone: 1-844-854-6888 option 3</a:t>
            </a:r>
          </a:p>
          <a:p>
            <a:pPr lvl="1"/>
            <a:r>
              <a:rPr lang="en-US" dirty="0">
                <a:solidFill>
                  <a:srgbClr val="FCFFFD"/>
                </a:solidFill>
              </a:rPr>
              <a:t>Fax: 1-800-903-0271</a:t>
            </a:r>
          </a:p>
          <a:p>
            <a:pPr lvl="1"/>
            <a:endParaRPr lang="en-US" dirty="0">
              <a:solidFill>
                <a:srgbClr val="FCFFFD"/>
              </a:solidFill>
            </a:endParaRPr>
          </a:p>
          <a:p>
            <a:r>
              <a:rPr lang="en-US" dirty="0">
                <a:solidFill>
                  <a:srgbClr val="FCFFFD"/>
                </a:solidFill>
              </a:rPr>
              <a:t>For help, West Virginia Senior Advantage Provider Services Representatives can be reached at:</a:t>
            </a:r>
          </a:p>
          <a:p>
            <a:pPr lvl="1"/>
            <a:r>
              <a:rPr lang="en-US" dirty="0">
                <a:solidFill>
                  <a:srgbClr val="FCFFFD"/>
                </a:solidFill>
              </a:rPr>
              <a:t>1-844-854-6888 option 4</a:t>
            </a:r>
          </a:p>
          <a:p>
            <a:pPr lvl="1"/>
            <a:r>
              <a:rPr lang="en-US" dirty="0">
                <a:solidFill>
                  <a:srgbClr val="FCFFFD"/>
                </a:solidFill>
                <a:hlinkClick r:id="rId4"/>
              </a:rPr>
              <a:t>customerservice@westvirginiasenioradvantage.com</a:t>
            </a:r>
            <a:r>
              <a:rPr lang="en-US" dirty="0">
                <a:solidFill>
                  <a:srgbClr val="FCFFFD"/>
                </a:solidFill>
              </a:rPr>
              <a:t> </a:t>
            </a:r>
          </a:p>
          <a:p>
            <a:pPr lvl="1"/>
            <a:endParaRPr lang="en-US" dirty="0">
              <a:solidFill>
                <a:srgbClr val="FCFFFD"/>
              </a:solidFill>
            </a:endParaRPr>
          </a:p>
          <a:p>
            <a:r>
              <a:rPr lang="en-US" dirty="0">
                <a:solidFill>
                  <a:srgbClr val="FCFFFD"/>
                </a:solidFill>
              </a:rPr>
              <a:t>Helpful provider information is always available on the West Virginia Senior Advantage website</a:t>
            </a:r>
          </a:p>
          <a:p>
            <a:r>
              <a:rPr lang="en-US" dirty="0">
                <a:hlinkClick r:id="rId5"/>
              </a:rPr>
              <a:t>http://wvsenioradvantage.com/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3"/>
    </mc:Choice>
    <mc:Fallback xmlns="">
      <p:transition spd="slow" advTm="8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2"/>
    </mc:Choice>
    <mc:Fallback xmlns="">
      <p:transition spd="slow" advTm="1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Plan Supplemental Benefits</a:t>
            </a:r>
          </a:p>
          <a:p>
            <a:pPr lvl="0"/>
            <a:r>
              <a:rPr lang="en-US" sz="2400" dirty="0"/>
              <a:t>UM Process</a:t>
            </a:r>
          </a:p>
          <a:p>
            <a:pPr lvl="0"/>
            <a:r>
              <a:rPr lang="en-US" sz="2400" dirty="0"/>
              <a:t>FAQs</a:t>
            </a:r>
          </a:p>
          <a:p>
            <a:pPr lvl="0"/>
            <a:r>
              <a:rPr lang="en-US" sz="2400" dirty="0"/>
              <a:t>Claims Submission</a:t>
            </a:r>
          </a:p>
          <a:p>
            <a:pPr lvl="0"/>
            <a:r>
              <a:rPr lang="en-US" sz="2400" dirty="0"/>
              <a:t>Billing Resources</a:t>
            </a:r>
          </a:p>
          <a:p>
            <a:pPr lvl="0"/>
            <a:r>
              <a:rPr lang="en-US" sz="2400" dirty="0"/>
              <a:t>Payment Schedule</a:t>
            </a:r>
          </a:p>
          <a:p>
            <a:pPr lvl="0"/>
            <a:r>
              <a:rPr lang="en-US" sz="2400" dirty="0"/>
              <a:t>Reminders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9"/>
    </mc:Choice>
    <mc:Fallback xmlns="">
      <p:transition spd="slow" advTm="2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" y="815182"/>
            <a:ext cx="4232910" cy="960437"/>
          </a:xfrm>
        </p:spPr>
        <p:txBody>
          <a:bodyPr>
            <a:normAutofit/>
          </a:bodyPr>
          <a:lstStyle/>
          <a:p>
            <a:r>
              <a:rPr lang="en-US" sz="3200" dirty="0"/>
              <a:t>Supplemental Benefits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90932"/>
            <a:ext cx="4480560" cy="313871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6 additional Podiatry Visits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1 Routine Eye Exam (Annually)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Eyewear up to $260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Hearing Exams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Hearing Aids up to $1,800 every two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Preventive Care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Doctor’s Office Visits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8"/>
    </mc:Choice>
    <mc:Fallback xmlns="">
      <p:transition spd="slow" advTm="3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486" y="244811"/>
            <a:ext cx="6313714" cy="8380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West Virginia Senior Advantage Utilization Management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solidFill>
                <a:srgbClr val="8194DD"/>
              </a:solidFill>
            </a:endParaRPr>
          </a:p>
          <a:p>
            <a:pPr lvl="1"/>
            <a:r>
              <a:rPr lang="en-US" dirty="0">
                <a:solidFill>
                  <a:srgbClr val="007EA5"/>
                </a:solidFill>
              </a:rPr>
              <a:t>Prior authorization is required for all elective admissions to the Acute Setting. </a:t>
            </a:r>
          </a:p>
          <a:p>
            <a:pPr lvl="1"/>
            <a:r>
              <a:rPr lang="en-US" dirty="0">
                <a:solidFill>
                  <a:srgbClr val="007EA5"/>
                </a:solidFill>
              </a:rPr>
              <a:t>Notification of emergency admission is required for Admission to Acute Setting with 24 hours of admission.</a:t>
            </a:r>
          </a:p>
          <a:p>
            <a:pPr lvl="2"/>
            <a:r>
              <a:rPr lang="en-US" dirty="0">
                <a:solidFill>
                  <a:srgbClr val="007EA5"/>
                </a:solidFill>
              </a:rPr>
              <a:t>We do not require prior notification for emergency admissions/transports.</a:t>
            </a:r>
          </a:p>
          <a:p>
            <a:pPr marL="457200" lvl="1" indent="0">
              <a:buNone/>
            </a:pPr>
            <a:endParaRPr lang="en-US" dirty="0">
              <a:solidFill>
                <a:srgbClr val="007EA5"/>
              </a:solidFill>
            </a:endParaRPr>
          </a:p>
          <a:p>
            <a:pPr lvl="1"/>
            <a:r>
              <a:rPr lang="en-US" dirty="0">
                <a:solidFill>
                  <a:srgbClr val="007EA5"/>
                </a:solidFill>
              </a:rPr>
              <a:t>Authorizations can be requested via:</a:t>
            </a:r>
          </a:p>
          <a:p>
            <a:pPr lvl="2"/>
            <a:r>
              <a:rPr lang="en-US" dirty="0">
                <a:solidFill>
                  <a:srgbClr val="007EA5"/>
                </a:solidFill>
              </a:rPr>
              <a:t>EZNet Provider Portal </a:t>
            </a:r>
          </a:p>
          <a:p>
            <a:pPr lvl="2"/>
            <a:r>
              <a:rPr lang="en-US" dirty="0">
                <a:solidFill>
                  <a:srgbClr val="007EA5"/>
                </a:solidFill>
              </a:rPr>
              <a:t>Faxing the Plan UM Department</a:t>
            </a:r>
          </a:p>
          <a:p>
            <a:pPr lvl="3"/>
            <a:r>
              <a:rPr lang="en-US" sz="1800" dirty="0">
                <a:solidFill>
                  <a:srgbClr val="007EA5"/>
                </a:solidFill>
              </a:rPr>
              <a:t>1-800-903-0271 </a:t>
            </a:r>
          </a:p>
          <a:p>
            <a:pPr lvl="2"/>
            <a:r>
              <a:rPr lang="en-US" dirty="0">
                <a:solidFill>
                  <a:srgbClr val="007EA5"/>
                </a:solidFill>
              </a:rPr>
              <a:t>Calling Plan UM Department</a:t>
            </a:r>
          </a:p>
          <a:p>
            <a:pPr lvl="3"/>
            <a:r>
              <a:rPr lang="en-US" sz="1800" dirty="0">
                <a:solidFill>
                  <a:srgbClr val="007EA5"/>
                </a:solidFill>
              </a:rPr>
              <a:t>1-844-854-6888 option 3</a:t>
            </a:r>
          </a:p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340848" y="5778632"/>
            <a:ext cx="3611544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b="0" i="0" kern="1200">
                <a:solidFill>
                  <a:schemeClr val="tx1"/>
                </a:solidFill>
                <a:latin typeface="Oxygen" charset="0"/>
                <a:ea typeface="Oxygen" charset="0"/>
                <a:cs typeface="Oxygen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Oxygen" charset="0"/>
                <a:ea typeface="Oxygen" charset="0"/>
                <a:cs typeface="Oxygen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b="0" i="0" kern="1200">
                <a:solidFill>
                  <a:schemeClr val="tx1"/>
                </a:solidFill>
                <a:latin typeface="Oxygen" charset="0"/>
                <a:ea typeface="Oxygen" charset="0"/>
                <a:cs typeface="Oxygen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Oxygen" charset="0"/>
                <a:ea typeface="Oxygen" charset="0"/>
                <a:cs typeface="Oxygen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Oxygen" charset="0"/>
                <a:ea typeface="Oxygen" charset="0"/>
                <a:cs typeface="Oxygen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/>
              <a:t>*Note: The Evidence of Coverage is available on the Plan website and includes a complete list of services requiring authorization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6"/>
    </mc:Choice>
    <mc:Fallback xmlns="">
      <p:transition spd="slow" advTm="6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7EA5"/>
                </a:solidFill>
              </a:rPr>
              <a:t>West Virginia Senior Advantage Frequently Asked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74" y="1767840"/>
            <a:ext cx="6235337" cy="3979817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sz="2100" dirty="0">
                <a:solidFill>
                  <a:srgbClr val="082C73"/>
                </a:solidFill>
              </a:rPr>
              <a:t>Q: Does West Virginia Senior Advantage reimburse at RUGS or level of care?</a:t>
            </a:r>
          </a:p>
          <a:p>
            <a:pPr marL="457200" lvl="1" indent="0">
              <a:buNone/>
            </a:pPr>
            <a:endParaRPr lang="en-US" sz="2100" dirty="0">
              <a:solidFill>
                <a:srgbClr val="082C73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82C73"/>
                </a:solidFill>
              </a:rPr>
              <a:t>A: 100% of CMS RUGs rates and midnight rules are 	followed per standard Medicare regulations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100" dirty="0">
              <a:solidFill>
                <a:srgbClr val="082C73"/>
              </a:solidFill>
            </a:endParaRPr>
          </a:p>
          <a:p>
            <a:pPr marL="457200" lvl="1" indent="0">
              <a:buNone/>
            </a:pPr>
            <a:r>
              <a:rPr lang="en-US" sz="2100" dirty="0">
                <a:solidFill>
                  <a:srgbClr val="082C73"/>
                </a:solidFill>
              </a:rPr>
              <a:t>Q: Are the MDS’ for West Virginia Senior Advantage handled like other managed care plans?</a:t>
            </a:r>
          </a:p>
          <a:p>
            <a:pPr marL="457200" lvl="1" indent="0">
              <a:buNone/>
            </a:pPr>
            <a:endParaRPr lang="en-US" sz="2100" dirty="0">
              <a:solidFill>
                <a:srgbClr val="082C73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82C73"/>
                </a:solidFill>
              </a:rPr>
              <a:t>	A: Yes, they should be handled like any other plan that pays on RUGs.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100" dirty="0">
              <a:solidFill>
                <a:srgbClr val="082C73"/>
              </a:solidFill>
            </a:endParaRPr>
          </a:p>
          <a:p>
            <a:pPr marL="457200" lvl="1" indent="0">
              <a:buNone/>
            </a:pPr>
            <a:r>
              <a:rPr lang="en-US" sz="2100" dirty="0">
                <a:solidFill>
                  <a:srgbClr val="082C73"/>
                </a:solidFill>
              </a:rPr>
              <a:t>Q: What to tell hospitals/physicians about how to submit claims to West Virginia Senior Advantage:</a:t>
            </a:r>
          </a:p>
          <a:p>
            <a:pPr marL="457200" lvl="1" indent="0">
              <a:buNone/>
            </a:pPr>
            <a:endParaRPr lang="en-US" sz="2100" dirty="0">
              <a:solidFill>
                <a:srgbClr val="082C73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82C73"/>
                </a:solidFill>
              </a:rPr>
              <a:t>	A: Direct them to the plan website or the Provider Services team at 1-844-854-6888 extension 2004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4"/>
    </mc:Choice>
    <mc:Fallback xmlns="">
      <p:transition spd="slow" advTm="6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31" y="186710"/>
            <a:ext cx="8482149" cy="444687"/>
          </a:xfrm>
        </p:spPr>
        <p:txBody>
          <a:bodyPr>
            <a:normAutofit/>
          </a:bodyPr>
          <a:lstStyle/>
          <a:p>
            <a:r>
              <a:rPr lang="en-US" sz="2200" dirty="0"/>
              <a:t>West Virginia Senior Advantage Frequently Asked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512527" y="1493754"/>
            <a:ext cx="3544388" cy="4284814"/>
          </a:xfrm>
        </p:spPr>
        <p:txBody>
          <a:bodyPr>
            <a:normAutofit/>
          </a:bodyPr>
          <a:lstStyle/>
          <a:p>
            <a:pPr marL="457200" lvl="1" indent="0" algn="l">
              <a:buNone/>
            </a:pPr>
            <a:r>
              <a:rPr lang="en-US" sz="2100" dirty="0">
                <a:solidFill>
                  <a:srgbClr val="007EA5"/>
                </a:solidFill>
              </a:rPr>
              <a:t>Q: How can the facility staff or residents/family members access the complete list of in-network providers for the plan?</a:t>
            </a:r>
          </a:p>
          <a:p>
            <a:pPr marL="457200" lvl="1" indent="0" algn="l">
              <a:buNone/>
            </a:pPr>
            <a:endParaRPr lang="en-US" sz="2100" dirty="0">
              <a:solidFill>
                <a:srgbClr val="007EA5"/>
              </a:solidFill>
            </a:endParaRPr>
          </a:p>
          <a:p>
            <a:pPr lvl="1" algn="l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7EA5"/>
                </a:solidFill>
              </a:rPr>
              <a:t>A: Via the Provider Directory on the West Virginia Senior Advantage website, under Member Resources.</a:t>
            </a:r>
          </a:p>
          <a:p>
            <a:pPr algn="l"/>
            <a:endParaRPr lang="en-US" dirty="0">
              <a:solidFill>
                <a:srgbClr val="007EA5"/>
              </a:solidFill>
            </a:endParaRPr>
          </a:p>
          <a:p>
            <a:pPr algn="l"/>
            <a:endParaRPr lang="en-US" dirty="0">
              <a:solidFill>
                <a:srgbClr val="007EA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2" y="6410174"/>
            <a:ext cx="64122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7EA5"/>
                </a:solidFill>
              </a:rPr>
              <a:t>*Note: Beginning 01/01/17 the Provider Search Portal will be available online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1819"/>
            <a:ext cx="5738948" cy="5408683"/>
          </a:xfrm>
          <a:prstGeom prst="rect">
            <a:avLst/>
          </a:prstGeom>
        </p:spPr>
      </p:pic>
      <p:sp>
        <p:nvSpPr>
          <p:cNvPr id="7" name="Arrow: Left 6"/>
          <p:cNvSpPr/>
          <p:nvPr/>
        </p:nvSpPr>
        <p:spPr>
          <a:xfrm>
            <a:off x="4772297" y="5734767"/>
            <a:ext cx="966651" cy="3227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2"/>
    </mc:Choice>
    <mc:Fallback xmlns="">
      <p:transition spd="slow" advTm="4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142" y="244811"/>
            <a:ext cx="6316755" cy="838033"/>
          </a:xfrm>
        </p:spPr>
        <p:txBody>
          <a:bodyPr/>
          <a:lstStyle/>
          <a:p>
            <a:r>
              <a:rPr lang="en-US" dirty="0">
                <a:solidFill>
                  <a:srgbClr val="007EA5"/>
                </a:solidFill>
              </a:rPr>
              <a:t>Claims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lvl="1"/>
            <a:r>
              <a:rPr lang="en-US" sz="1700" dirty="0">
                <a:solidFill>
                  <a:srgbClr val="082C73"/>
                </a:solidFill>
              </a:rPr>
              <a:t>West Virginia Senior Advantage follows all Medicare guidelines.</a:t>
            </a: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Timely filing requirement:12 months from date of service</a:t>
            </a: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Cannot bill future dates of service</a:t>
            </a: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Bill West Virginia Senior Advantage in 30 day increments</a:t>
            </a:r>
          </a:p>
          <a:p>
            <a:pPr marL="914400" lvl="2" indent="0">
              <a:buNone/>
            </a:pPr>
            <a:endParaRPr lang="en-US" sz="1700" dirty="0">
              <a:solidFill>
                <a:srgbClr val="082C73"/>
              </a:solidFill>
            </a:endParaRPr>
          </a:p>
          <a:p>
            <a:pPr lvl="1"/>
            <a:r>
              <a:rPr lang="en-US" sz="1700" dirty="0">
                <a:solidFill>
                  <a:srgbClr val="082C73"/>
                </a:solidFill>
              </a:rPr>
              <a:t>Acceptable claim forms:</a:t>
            </a: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CMS 1500 for Professional Claims</a:t>
            </a: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UB04 for Facility Claims</a:t>
            </a:r>
          </a:p>
          <a:p>
            <a:pPr lvl="2"/>
            <a:endParaRPr lang="en-US" sz="1700" dirty="0">
              <a:solidFill>
                <a:srgbClr val="082C73"/>
              </a:solidFill>
            </a:endParaRPr>
          </a:p>
          <a:p>
            <a:pPr lvl="1"/>
            <a:r>
              <a:rPr lang="en-US" sz="1700" dirty="0">
                <a:solidFill>
                  <a:srgbClr val="082C73"/>
                </a:solidFill>
              </a:rPr>
              <a:t>Claims can be submitted via paper, EZNet or EDI</a:t>
            </a:r>
          </a:p>
          <a:p>
            <a:pPr lvl="1"/>
            <a:endParaRPr lang="en-US" sz="1700" dirty="0">
              <a:solidFill>
                <a:srgbClr val="082C73"/>
              </a:solidFill>
            </a:endParaRPr>
          </a:p>
          <a:p>
            <a:pPr lvl="2"/>
            <a:r>
              <a:rPr lang="en-US" sz="1700" dirty="0">
                <a:solidFill>
                  <a:srgbClr val="082C73"/>
                </a:solidFill>
              </a:rPr>
              <a:t>Paper Claims Mailing Address:</a:t>
            </a:r>
          </a:p>
          <a:p>
            <a:pPr lvl="2"/>
            <a:endParaRPr lang="en-US" sz="1700" dirty="0"/>
          </a:p>
          <a:p>
            <a:pPr marL="914400" lvl="2" indent="0">
              <a:buNone/>
            </a:pPr>
            <a:r>
              <a:rPr lang="en-US" dirty="0"/>
              <a:t>	</a:t>
            </a:r>
            <a:r>
              <a:rPr lang="en-US" sz="2400" dirty="0">
                <a:solidFill>
                  <a:srgbClr val="082C73"/>
                </a:solidFill>
              </a:rPr>
              <a:t>West Virginia Senior Advantage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82C73"/>
                </a:solidFill>
              </a:rPr>
              <a:t>		PO Box 908</a:t>
            </a:r>
            <a:br>
              <a:rPr lang="en-US" sz="2400" dirty="0">
                <a:solidFill>
                  <a:srgbClr val="082C73"/>
                </a:solidFill>
              </a:rPr>
            </a:br>
            <a:r>
              <a:rPr lang="en-US" sz="2400" dirty="0">
                <a:solidFill>
                  <a:srgbClr val="082C73"/>
                </a:solidFill>
              </a:rPr>
              <a:t>		Addison, TX 75001-0908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8"/>
    </mc:Choice>
    <mc:Fallback xmlns="">
      <p:transition spd="slow" advTm="4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Resources: EZNet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27716" cy="4351338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FCFFFD"/>
                </a:solidFill>
              </a:rPr>
              <a:t>Functionality: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CFFFD"/>
                </a:solidFill>
              </a:rPr>
              <a:t>Member Eligibility Lookup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CFFFD"/>
                </a:solidFill>
              </a:rPr>
              <a:t>Authorization/Referral Submittal &amp; Inquiry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CFFFD"/>
                </a:solidFill>
              </a:rPr>
              <a:t>Claims Submittal &amp; Inquiry</a:t>
            </a:r>
          </a:p>
          <a:p>
            <a:pPr lvl="0"/>
            <a:endParaRPr lang="en-US" sz="2000" dirty="0">
              <a:solidFill>
                <a:srgbClr val="FCFFFD"/>
              </a:solidFill>
            </a:endParaRPr>
          </a:p>
          <a:p>
            <a:pPr lvl="0"/>
            <a:r>
              <a:rPr lang="en-US" sz="2000" dirty="0">
                <a:solidFill>
                  <a:srgbClr val="FCFFFD"/>
                </a:solidFill>
              </a:rPr>
              <a:t>User Guide &amp; Training Video available on home page</a:t>
            </a:r>
          </a:p>
          <a:p>
            <a:pPr lvl="0"/>
            <a:endParaRPr lang="en-US" sz="2000" dirty="0">
              <a:solidFill>
                <a:srgbClr val="FCFFFD"/>
              </a:solidFill>
            </a:endParaRPr>
          </a:p>
          <a:p>
            <a:pPr lvl="0"/>
            <a:r>
              <a:rPr lang="en-US" sz="2000" dirty="0">
                <a:solidFill>
                  <a:srgbClr val="FCFFFD"/>
                </a:solidFill>
              </a:rPr>
              <a:t>Monthly provider trainings offered on last Friday of each month at 12:30 PM EST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196" y="1512116"/>
            <a:ext cx="2796782" cy="1668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405" y="5548738"/>
            <a:ext cx="640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5"/>
              </a:rPr>
              <a:t>https://planprovportal.align-360.com/EZ-NET60WVA/Login.aspx</a:t>
            </a:r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26"/>
    </mc:Choice>
    <mc:Fallback xmlns="">
      <p:transition spd="slow" advTm="19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63" y="866844"/>
            <a:ext cx="6617361" cy="781607"/>
          </a:xfrm>
        </p:spPr>
        <p:txBody>
          <a:bodyPr/>
          <a:lstStyle/>
          <a:p>
            <a:r>
              <a:rPr lang="en-US" dirty="0">
                <a:solidFill>
                  <a:srgbClr val="007EA5"/>
                </a:solidFill>
              </a:rPr>
              <a:t>Billing Resources: Electronic Billing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63" y="1963830"/>
            <a:ext cx="6160257" cy="4351338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82C73"/>
                </a:solidFill>
              </a:rPr>
              <a:t>Claims can be submitted directly through our clearinghouse or through your current system. You can also receive payments electronically, but you need to sign up! Here is how:</a:t>
            </a:r>
          </a:p>
          <a:p>
            <a:pPr marL="0" lvl="0" indent="0">
              <a:buNone/>
            </a:pPr>
            <a:endParaRPr lang="en-US" dirty="0">
              <a:solidFill>
                <a:srgbClr val="082C73"/>
              </a:solidFill>
            </a:endParaRPr>
          </a:p>
          <a:p>
            <a:pPr lvl="1"/>
            <a:r>
              <a:rPr lang="en-US" dirty="0">
                <a:solidFill>
                  <a:srgbClr val="082C73"/>
                </a:solidFill>
              </a:rPr>
              <a:t>EDI Customer Support: 1-888-635-0009, Option 2</a:t>
            </a:r>
          </a:p>
          <a:p>
            <a:pPr lvl="1"/>
            <a:r>
              <a:rPr lang="en-US" dirty="0">
                <a:solidFill>
                  <a:srgbClr val="082C73"/>
                </a:solidFill>
              </a:rPr>
              <a:t>Website: </a:t>
            </a:r>
            <a:r>
              <a:rPr lang="en-US" dirty="0">
                <a:solidFill>
                  <a:srgbClr val="082C73"/>
                </a:solidFill>
                <a:hlinkClick r:id="rId4"/>
              </a:rPr>
              <a:t>http://exchangeedi.com/quick-links</a:t>
            </a:r>
            <a:r>
              <a:rPr lang="en-US" dirty="0">
                <a:solidFill>
                  <a:srgbClr val="082C73"/>
                </a:solidFill>
              </a:rPr>
              <a:t>  </a:t>
            </a:r>
          </a:p>
          <a:p>
            <a:pPr lvl="1"/>
            <a:r>
              <a:rPr lang="en-US" dirty="0">
                <a:solidFill>
                  <a:srgbClr val="082C73"/>
                </a:solidFill>
              </a:rPr>
              <a:t>Obtain Companion Guide and Enrollment Form from the West Virginia Senior Advantage website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3"/>
    </mc:Choice>
    <mc:Fallback xmlns="">
      <p:transition spd="slow" advTm="3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WVSA">
      <a:dk1>
        <a:srgbClr val="00567C"/>
      </a:dk1>
      <a:lt1>
        <a:srgbClr val="B6D8EB"/>
      </a:lt1>
      <a:dk2>
        <a:srgbClr val="0085B0"/>
      </a:dk2>
      <a:lt2>
        <a:srgbClr val="CBCFE8"/>
      </a:lt2>
      <a:accent1>
        <a:srgbClr val="00B8E6"/>
      </a:accent1>
      <a:accent2>
        <a:srgbClr val="8699E6"/>
      </a:accent2>
      <a:accent3>
        <a:srgbClr val="D1C0B3"/>
      </a:accent3>
      <a:accent4>
        <a:srgbClr val="ECF9FF"/>
      </a:accent4>
      <a:accent5>
        <a:srgbClr val="007DA5"/>
      </a:accent5>
      <a:accent6>
        <a:srgbClr val="00567C"/>
      </a:accent6>
      <a:hlink>
        <a:srgbClr val="076ED4"/>
      </a:hlink>
      <a:folHlink>
        <a:srgbClr val="56A1D4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549</Words>
  <Application>Microsoft Office PowerPoint</Application>
  <PresentationFormat>Letter Paper (8.5x11 in)</PresentationFormat>
  <Paragraphs>98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Oxygen</vt:lpstr>
      <vt:lpstr>Wingdings</vt:lpstr>
      <vt:lpstr>1_Custom Design</vt:lpstr>
      <vt:lpstr>2_Custom Design</vt:lpstr>
      <vt:lpstr>Custom Design</vt:lpstr>
      <vt:lpstr>5_Custom Design</vt:lpstr>
      <vt:lpstr>4_Custom Design</vt:lpstr>
      <vt:lpstr>3_Custom Design</vt:lpstr>
      <vt:lpstr>Office Theme</vt:lpstr>
      <vt:lpstr>PowerPoint Presentation</vt:lpstr>
      <vt:lpstr>Review</vt:lpstr>
      <vt:lpstr>Supplemental Benefits</vt:lpstr>
      <vt:lpstr>West Virginia Senior Advantage Utilization Management Process</vt:lpstr>
      <vt:lpstr>West Virginia Senior Advantage Frequently Asked Questions</vt:lpstr>
      <vt:lpstr>West Virginia Senior Advantage Frequently Asked Questions</vt:lpstr>
      <vt:lpstr>Claims Submissions</vt:lpstr>
      <vt:lpstr>Billing Resources: EZNet</vt:lpstr>
      <vt:lpstr>Billing Resources: Electronic Billing</vt:lpstr>
      <vt:lpstr>Payment Schedule</vt:lpstr>
      <vt:lpstr>Reminders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Halter</dc:creator>
  <cp:lastModifiedBy>Katlyn Smith</cp:lastModifiedBy>
  <cp:revision>93</cp:revision>
  <dcterms:created xsi:type="dcterms:W3CDTF">2016-03-29T16:35:06Z</dcterms:created>
  <dcterms:modified xsi:type="dcterms:W3CDTF">2018-03-22T18:42:32Z</dcterms:modified>
</cp:coreProperties>
</file>